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6" r:id="rId2"/>
    <p:sldId id="555" r:id="rId3"/>
    <p:sldId id="554" r:id="rId4"/>
    <p:sldId id="5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992ED-539C-434F-929C-D0C6EB99F3D1}" v="19" dt="2021-10-26T14:38:47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443" autoAdjust="0"/>
  </p:normalViewPr>
  <p:slideViewPr>
    <p:cSldViewPr snapToGrid="0">
      <p:cViewPr varScale="1">
        <p:scale>
          <a:sx n="80" d="100"/>
          <a:sy n="80" d="100"/>
        </p:scale>
        <p:origin x="8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8F7D8-43A8-4C02-AD5A-9527EC2CC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5C8290-28C0-47FD-AD8E-C70827C9F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2EAFF-7B6B-4106-A5FC-F6133781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CE961A-92B2-46AF-9889-5B489B7B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52CC97-80E9-4517-9ECE-5482FE82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8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E6F09-33A4-4E43-ABAE-F62E31BE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D21FD-4620-4D0A-859B-5157B65A2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05EBA-2163-4899-A24E-CEE11DF6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C5A159-AEDC-4B9D-AE01-80A3C99F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9C5A68-0558-49DD-8466-F994FC29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680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E6CA18-8A7B-4A6E-ABF7-4585C507A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422A27-1776-46C7-AE08-C1906F3AF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0DC16-DAA6-4700-A0A1-A429E219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92DCF-49D1-46BC-B748-A01663BD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C4AC34-B5DA-45E5-9DDA-546B044A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4991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2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80" y="0"/>
            <a:ext cx="270898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arcador de texto 2"/>
          <p:cNvSpPr>
            <a:spLocks noGrp="1"/>
          </p:cNvSpPr>
          <p:nvPr>
            <p:ph idx="16"/>
          </p:nvPr>
        </p:nvSpPr>
        <p:spPr>
          <a:xfrm>
            <a:off x="546099" y="2773682"/>
            <a:ext cx="5387724" cy="2032001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 marL="0" indent="0" algn="l">
              <a:buFont typeface="Arial"/>
              <a:buNone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Marcador de texto 2"/>
          <p:cNvSpPr>
            <a:spLocks noGrp="1"/>
          </p:cNvSpPr>
          <p:nvPr>
            <p:ph idx="15"/>
          </p:nvPr>
        </p:nvSpPr>
        <p:spPr>
          <a:xfrm>
            <a:off x="546100" y="4953000"/>
            <a:ext cx="5387724" cy="1318998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12" name="Marcador de texto 2"/>
          <p:cNvSpPr>
            <a:spLocks noGrp="1"/>
          </p:cNvSpPr>
          <p:nvPr>
            <p:ph idx="17"/>
          </p:nvPr>
        </p:nvSpPr>
        <p:spPr>
          <a:xfrm>
            <a:off x="6262409" y="2773682"/>
            <a:ext cx="5387724" cy="2032001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 marL="0" indent="0" algn="l">
              <a:buFont typeface="Arial"/>
              <a:buNone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Marcador de texto 2"/>
          <p:cNvSpPr>
            <a:spLocks noGrp="1"/>
          </p:cNvSpPr>
          <p:nvPr>
            <p:ph idx="18"/>
          </p:nvPr>
        </p:nvSpPr>
        <p:spPr>
          <a:xfrm>
            <a:off x="6262409" y="4953000"/>
            <a:ext cx="5387724" cy="1318998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14" name="Marcador de contenido 12"/>
          <p:cNvSpPr>
            <a:spLocks noGrp="1"/>
          </p:cNvSpPr>
          <p:nvPr>
            <p:ph sz="quarter" idx="12"/>
          </p:nvPr>
        </p:nvSpPr>
        <p:spPr>
          <a:xfrm>
            <a:off x="541867" y="1066801"/>
            <a:ext cx="11108267" cy="74758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15" name="Marcador de contenido 12"/>
          <p:cNvSpPr>
            <a:spLocks noGrp="1"/>
          </p:cNvSpPr>
          <p:nvPr>
            <p:ph sz="quarter" idx="13"/>
          </p:nvPr>
        </p:nvSpPr>
        <p:spPr>
          <a:xfrm>
            <a:off x="541867" y="1966784"/>
            <a:ext cx="11108267" cy="38017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46016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26E6B-8455-4EEE-856C-3903D12B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2A6D45-7B11-4510-93FB-9DB211506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F1819E-6A16-482C-B5CE-EFFDCDC3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57EDD5-5991-476D-AA6C-F8F97BD4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1405C2-6549-492E-90D6-8FC17609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3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6DF80-B720-45C4-9295-B4E14BBD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6FBBFC-A66E-4851-91C1-32D8C505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4F46A3-335A-4B13-A436-E2DD8F081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37050-4701-4B2E-89FA-D65DF3E4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42A61E-9604-459B-A263-CADDDAE5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8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0E5E1-D2FB-4661-A9A4-81D9F5CF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251B8A-90F1-4907-93D6-B1E270BA7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585D9C-134B-4D73-B037-C8F5A458B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46509-3E6C-43E9-AD59-42A5B049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44BDC8-ADC9-459C-9BD8-9E768B3E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03588-7587-462F-802D-D7ABCF81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15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8A3E4-D3DA-444E-B2B3-B050FE1F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D1DD8E-B4E8-4FCB-8BA1-9A1072E25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2237D-4051-4A3D-B551-68A8EC997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06E744-3292-4AC5-80D7-385CED57B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205584-5686-4990-8A76-DE3523C02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0FE7E1-3E8C-4685-A498-69B86A3E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27182-1704-4B73-986D-F6947F2B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53E914-2D66-48FC-8487-CBBE9E7D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80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12D4E-8A15-4CCB-8059-C6930227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BE6D45-99A7-4D9B-92BC-506ABBED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A83654-A409-4C9D-A32F-503C37D3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2E7F36-3A62-479F-9156-9383DF34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43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691B0A-3F74-4E13-BB1B-855B3C3C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8959BB-898B-4180-BC4A-DD2F39D4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933D93-9267-42A7-BD9A-50EDA64E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37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505D7-1EF5-48EB-A6CC-160D4EF0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F8B219-6300-43CF-B6F1-FA485BF73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6D606-FC86-4A58-B220-79C68EEA9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0B91D9-9B64-4B07-BF52-EB566602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E54853-EF03-450A-9162-DC3467A2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C87287-2026-4EB8-8F39-4738267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927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8B7BA-8720-420C-981C-42CCE400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870CED-CF70-4597-8CD1-6F26B848D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35B481-A2AD-4773-9F3E-934E03407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A32119-8CB8-4E29-9C32-E0B63CE7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CC782F-7EAA-47C0-BEC6-4AFF6DCB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55119D-642C-4AD0-B3D8-63F1F690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53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25B2E7-E619-4A1E-8A32-C06B211F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20D363-87C6-447D-8D21-142B9E21F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BAE61B-6563-4AAD-B597-1E570EEF0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11A0-7F23-422A-93BD-AB8810A69801}" type="datetimeFigureOut">
              <a:rPr lang="es-CL" smtClean="0"/>
              <a:t>27-10-2021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3407B3-C576-4548-A01F-8AA828B4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D0B7FB-1E34-4DC3-9CEE-DABE2DFB9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F611-1D6B-41B1-8240-56E153FF39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54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39423FA-FB1F-4E4E-93A7-EDCC43D0AD89}"/>
              </a:ext>
            </a:extLst>
          </p:cNvPr>
          <p:cNvSpPr/>
          <p:nvPr/>
        </p:nvSpPr>
        <p:spPr>
          <a:xfrm>
            <a:off x="2474495" y="1961146"/>
            <a:ext cx="7243010" cy="17084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dirty="0">
                <a:solidFill>
                  <a:schemeClr val="tx1"/>
                </a:solidFill>
              </a:rPr>
              <a:t>Avances LE OFT y ORL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66CC450-8CBB-4507-B9ED-2A0EFCCE33FB}"/>
              </a:ext>
            </a:extLst>
          </p:cNvPr>
          <p:cNvSpPr/>
          <p:nvPr/>
        </p:nvSpPr>
        <p:spPr>
          <a:xfrm>
            <a:off x="2474495" y="4644191"/>
            <a:ext cx="7243010" cy="9986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Gestión Programa Resolutividad e Imágenes Diagnósticas</a:t>
            </a:r>
            <a:br>
              <a:rPr lang="es-C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C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Departamento Articulación de la Red.</a:t>
            </a:r>
            <a:endParaRPr lang="es-C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0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011DEE-86ED-43A3-A6FD-1B4581C3D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30747"/>
              </p:ext>
            </p:extLst>
          </p:nvPr>
        </p:nvGraphicFramePr>
        <p:xfrm>
          <a:off x="1532229" y="915150"/>
          <a:ext cx="8728775" cy="4819574"/>
        </p:xfrm>
        <a:graphic>
          <a:graphicData uri="http://schemas.openxmlformats.org/drawingml/2006/table">
            <a:tbl>
              <a:tblPr/>
              <a:tblGrid>
                <a:gridCol w="401323">
                  <a:extLst>
                    <a:ext uri="{9D8B030D-6E8A-4147-A177-3AD203B41FA5}">
                      <a16:colId xmlns:a16="http://schemas.microsoft.com/office/drawing/2014/main" val="1610530668"/>
                    </a:ext>
                  </a:extLst>
                </a:gridCol>
                <a:gridCol w="1261301">
                  <a:extLst>
                    <a:ext uri="{9D8B030D-6E8A-4147-A177-3AD203B41FA5}">
                      <a16:colId xmlns:a16="http://schemas.microsoft.com/office/drawing/2014/main" val="196280097"/>
                    </a:ext>
                  </a:extLst>
                </a:gridCol>
                <a:gridCol w="1103638">
                  <a:extLst>
                    <a:ext uri="{9D8B030D-6E8A-4147-A177-3AD203B41FA5}">
                      <a16:colId xmlns:a16="http://schemas.microsoft.com/office/drawing/2014/main" val="3075170543"/>
                    </a:ext>
                  </a:extLst>
                </a:gridCol>
                <a:gridCol w="1261301">
                  <a:extLst>
                    <a:ext uri="{9D8B030D-6E8A-4147-A177-3AD203B41FA5}">
                      <a16:colId xmlns:a16="http://schemas.microsoft.com/office/drawing/2014/main" val="2872585198"/>
                    </a:ext>
                  </a:extLst>
                </a:gridCol>
                <a:gridCol w="1146637">
                  <a:extLst>
                    <a:ext uri="{9D8B030D-6E8A-4147-A177-3AD203B41FA5}">
                      <a16:colId xmlns:a16="http://schemas.microsoft.com/office/drawing/2014/main" val="1316242539"/>
                    </a:ext>
                  </a:extLst>
                </a:gridCol>
                <a:gridCol w="1146637">
                  <a:extLst>
                    <a:ext uri="{9D8B030D-6E8A-4147-A177-3AD203B41FA5}">
                      <a16:colId xmlns:a16="http://schemas.microsoft.com/office/drawing/2014/main" val="4041338367"/>
                    </a:ext>
                  </a:extLst>
                </a:gridCol>
                <a:gridCol w="1146637">
                  <a:extLst>
                    <a:ext uri="{9D8B030D-6E8A-4147-A177-3AD203B41FA5}">
                      <a16:colId xmlns:a16="http://schemas.microsoft.com/office/drawing/2014/main" val="2799247735"/>
                    </a:ext>
                  </a:extLst>
                </a:gridCol>
                <a:gridCol w="1261301">
                  <a:extLst>
                    <a:ext uri="{9D8B030D-6E8A-4147-A177-3AD203B41FA5}">
                      <a16:colId xmlns:a16="http://schemas.microsoft.com/office/drawing/2014/main" val="1606435844"/>
                    </a:ext>
                  </a:extLst>
                </a:gridCol>
              </a:tblGrid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50502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13866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4788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563685"/>
                  </a:ext>
                </a:extLst>
              </a:tr>
              <a:tr h="24757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HPO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577087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HPMQ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846207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Entre Lagos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71642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San Pablo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85860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Purranque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92231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Río Negro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659714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Puaucho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96187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Lopetegui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074577"/>
                  </a:ext>
                </a:extLst>
              </a:tr>
              <a:tr h="2475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CRD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187389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40789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diciembre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312417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semestre 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025360"/>
                  </a:ext>
                </a:extLst>
              </a:tr>
              <a:tr h="247574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en adelante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36361"/>
                  </a:ext>
                </a:extLst>
              </a:tr>
            </a:tbl>
          </a:graphicData>
        </a:graphic>
      </p:graphicFrame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9F2DA097-38BD-46EB-B32A-D38D62B72ED3}"/>
              </a:ext>
            </a:extLst>
          </p:cNvPr>
          <p:cNvSpPr/>
          <p:nvPr/>
        </p:nvSpPr>
        <p:spPr>
          <a:xfrm>
            <a:off x="3367137" y="6154623"/>
            <a:ext cx="6266985" cy="517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Indicación del último comité de LE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75966F81-22F6-41EA-A7C8-8842BE90A914}"/>
              </a:ext>
            </a:extLst>
          </p:cNvPr>
          <p:cNvSpPr/>
          <p:nvPr/>
        </p:nvSpPr>
        <p:spPr>
          <a:xfrm rot="16200000">
            <a:off x="6453746" y="2347365"/>
            <a:ext cx="517626" cy="7096890"/>
          </a:xfrm>
          <a:prstGeom prst="leftBrace">
            <a:avLst>
              <a:gd name="adj1" fmla="val 8333"/>
              <a:gd name="adj2" fmla="val 499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F9A7DF2-21D1-4AE9-A9C2-A702A2DE87E3}"/>
              </a:ext>
            </a:extLst>
          </p:cNvPr>
          <p:cNvSpPr/>
          <p:nvPr/>
        </p:nvSpPr>
        <p:spPr>
          <a:xfrm>
            <a:off x="4659086" y="3429000"/>
            <a:ext cx="522514" cy="901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F679C25-53D2-4A4B-A4E3-5DE3AC09DB6B}"/>
              </a:ext>
            </a:extLst>
          </p:cNvPr>
          <p:cNvSpPr/>
          <p:nvPr/>
        </p:nvSpPr>
        <p:spPr>
          <a:xfrm>
            <a:off x="4071257" y="3159959"/>
            <a:ext cx="1698171" cy="2322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rgbClr val="FF0000"/>
                </a:solidFill>
              </a:rPr>
              <a:t>Casos en revisión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3767960-B07E-46F2-97EB-BC3B97144E13}"/>
              </a:ext>
            </a:extLst>
          </p:cNvPr>
          <p:cNvSpPr/>
          <p:nvPr/>
        </p:nvSpPr>
        <p:spPr>
          <a:xfrm>
            <a:off x="2670629" y="389700"/>
            <a:ext cx="6963493" cy="517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SIC OFT por destino y por año de emisión</a:t>
            </a:r>
          </a:p>
        </p:txBody>
      </p:sp>
    </p:spTree>
    <p:extLst>
      <p:ext uri="{BB962C8B-B14F-4D97-AF65-F5344CB8AC3E}">
        <p14:creationId xmlns:p14="http://schemas.microsoft.com/office/powerpoint/2010/main" val="235112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6E705B5-3C5A-4098-95CC-A6F531E60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17870"/>
              </p:ext>
            </p:extLst>
          </p:nvPr>
        </p:nvGraphicFramePr>
        <p:xfrm>
          <a:off x="2021305" y="1239045"/>
          <a:ext cx="7638860" cy="2354103"/>
        </p:xfrm>
        <a:graphic>
          <a:graphicData uri="http://schemas.openxmlformats.org/drawingml/2006/table">
            <a:tbl>
              <a:tblPr/>
              <a:tblGrid>
                <a:gridCol w="1596062">
                  <a:extLst>
                    <a:ext uri="{9D8B030D-6E8A-4147-A177-3AD203B41FA5}">
                      <a16:colId xmlns:a16="http://schemas.microsoft.com/office/drawing/2014/main" val="1227527204"/>
                    </a:ext>
                  </a:extLst>
                </a:gridCol>
                <a:gridCol w="1085532">
                  <a:extLst>
                    <a:ext uri="{9D8B030D-6E8A-4147-A177-3AD203B41FA5}">
                      <a16:colId xmlns:a16="http://schemas.microsoft.com/office/drawing/2014/main" val="2196804220"/>
                    </a:ext>
                  </a:extLst>
                </a:gridCol>
                <a:gridCol w="940795">
                  <a:extLst>
                    <a:ext uri="{9D8B030D-6E8A-4147-A177-3AD203B41FA5}">
                      <a16:colId xmlns:a16="http://schemas.microsoft.com/office/drawing/2014/main" val="1827773952"/>
                    </a:ext>
                  </a:extLst>
                </a:gridCol>
                <a:gridCol w="940795">
                  <a:extLst>
                    <a:ext uri="{9D8B030D-6E8A-4147-A177-3AD203B41FA5}">
                      <a16:colId xmlns:a16="http://schemas.microsoft.com/office/drawing/2014/main" val="811654046"/>
                    </a:ext>
                  </a:extLst>
                </a:gridCol>
                <a:gridCol w="940795">
                  <a:extLst>
                    <a:ext uri="{9D8B030D-6E8A-4147-A177-3AD203B41FA5}">
                      <a16:colId xmlns:a16="http://schemas.microsoft.com/office/drawing/2014/main" val="2151267014"/>
                    </a:ext>
                  </a:extLst>
                </a:gridCol>
                <a:gridCol w="940795">
                  <a:extLst>
                    <a:ext uri="{9D8B030D-6E8A-4147-A177-3AD203B41FA5}">
                      <a16:colId xmlns:a16="http://schemas.microsoft.com/office/drawing/2014/main" val="3427128197"/>
                    </a:ext>
                  </a:extLst>
                </a:gridCol>
                <a:gridCol w="1194086">
                  <a:extLst>
                    <a:ext uri="{9D8B030D-6E8A-4147-A177-3AD203B41FA5}">
                      <a16:colId xmlns:a16="http://schemas.microsoft.com/office/drawing/2014/main" val="291125018"/>
                    </a:ext>
                  </a:extLst>
                </a:gridCol>
              </a:tblGrid>
              <a:tr h="412591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510220"/>
                  </a:ext>
                </a:extLst>
              </a:tr>
              <a:tr h="412591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HBSJO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46899"/>
                  </a:ext>
                </a:extLst>
              </a:tr>
              <a:tr h="4125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UAPOrrino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398283"/>
                  </a:ext>
                </a:extLst>
              </a:tr>
              <a:tr h="412591">
                <a:tc vMerge="1"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CRD Osorno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677120"/>
                  </a:ext>
                </a:extLst>
              </a:tr>
              <a:tr h="412591">
                <a:tc>
                  <a:txBody>
                    <a:bodyPr/>
                    <a:lstStyle/>
                    <a:p>
                      <a:pPr algn="ctr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29608"/>
                  </a:ext>
                </a:extLst>
              </a:tr>
            </a:tbl>
          </a:graphicData>
        </a:graphic>
      </p:graphicFrame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629FF4A-8198-41F6-AB8A-989A95137CC2}"/>
              </a:ext>
            </a:extLst>
          </p:cNvPr>
          <p:cNvSpPr/>
          <p:nvPr/>
        </p:nvSpPr>
        <p:spPr>
          <a:xfrm>
            <a:off x="2696672" y="349702"/>
            <a:ext cx="6963493" cy="517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SIC abiertas ORL por destino y por año de emisión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9BBCFAE-AF8D-45CD-917D-6D69BBFFD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613" y="4044302"/>
            <a:ext cx="6124293" cy="2205182"/>
          </a:xfrm>
          <a:prstGeom prst="rect">
            <a:avLst/>
          </a:prstGeom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7BCF39D-A491-4ED9-8975-4F0639D65E0C}"/>
              </a:ext>
            </a:extLst>
          </p:cNvPr>
          <p:cNvSpPr/>
          <p:nvPr/>
        </p:nvSpPr>
        <p:spPr>
          <a:xfrm>
            <a:off x="8622009" y="4835743"/>
            <a:ext cx="2322547" cy="10287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1721 egresos UAPOrrino Osorno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840FE7C-221F-4A36-A36F-46504821AC55}"/>
              </a:ext>
            </a:extLst>
          </p:cNvPr>
          <p:cNvSpPr/>
          <p:nvPr/>
        </p:nvSpPr>
        <p:spPr>
          <a:xfrm>
            <a:off x="516662" y="4835743"/>
            <a:ext cx="1295400" cy="952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SIC Egresadas</a:t>
            </a:r>
          </a:p>
        </p:txBody>
      </p:sp>
    </p:spTree>
    <p:extLst>
      <p:ext uri="{BB962C8B-B14F-4D97-AF65-F5344CB8AC3E}">
        <p14:creationId xmlns:p14="http://schemas.microsoft.com/office/powerpoint/2010/main" val="27633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DF853D-8102-4DCB-86DD-35BD615FC11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41868" y="1889768"/>
            <a:ext cx="11108266" cy="26693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700" dirty="0">
                <a:latin typeface="Arial" panose="020B0604020202020204" pitchFamily="34" charset="0"/>
                <a:cs typeface="Arial" panose="020B0604020202020204" pitchFamily="34" charset="0"/>
              </a:rPr>
              <a:t>Aumento de horas disponibles médicas y de TM en ambas estrategias (financiamiento Programa Resolutividad en APS).</a:t>
            </a:r>
          </a:p>
          <a:p>
            <a:pPr marL="857250" lvl="1" indent="-171450" algn="just"/>
            <a:r>
              <a:rPr lang="es-C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Medico ORL en UAPOrrino Purranque.</a:t>
            </a:r>
          </a:p>
          <a:p>
            <a:pPr marL="857250" lvl="1" indent="-171450" algn="just"/>
            <a:r>
              <a:rPr lang="es-CL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OFT y Médico OFT en UAPO Osorno principalmente.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C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700" dirty="0">
                <a:latin typeface="Arial" panose="020B0604020202020204" pitchFamily="34" charset="0"/>
                <a:cs typeface="Arial" panose="020B0604020202020204" pitchFamily="34" charset="0"/>
              </a:rPr>
              <a:t>Expansión de las estrategias a otros establecimientos: nuevas UAPOS y UAPOrrino.</a:t>
            </a:r>
          </a:p>
          <a:p>
            <a:pPr marL="857250" lvl="1" indent="-171450" algn="just"/>
            <a:r>
              <a:rPr lang="es-CL" sz="17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UAPO en HFSLKKM.</a:t>
            </a:r>
          </a:p>
          <a:p>
            <a:pPr marL="857250" lvl="1" indent="-171450" algn="just"/>
            <a:r>
              <a:rPr lang="es-CL" sz="17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UAPOrrino (Hipoacusia) en Entre Lagos, San Pablo y Puaucho.</a:t>
            </a:r>
          </a:p>
          <a:p>
            <a:pPr marL="857250" lvl="1" indent="-171450" algn="just"/>
            <a:endParaRPr lang="es-C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14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CL" sz="14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2356489-2BF6-4546-9DB9-364D1890646D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259651" y="5530515"/>
            <a:ext cx="1810780" cy="521368"/>
          </a:xfr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s-CL" sz="2400" b="1" dirty="0"/>
              <a:t>GRACIAS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3B82E9-7147-4D56-A332-8CA16CDF23C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41867" y="806117"/>
            <a:ext cx="11108267" cy="747580"/>
          </a:xfrm>
        </p:spPr>
        <p:txBody>
          <a:bodyPr/>
          <a:lstStyle/>
          <a:p>
            <a:r>
              <a:rPr lang="es-CL" dirty="0"/>
              <a:t>ESTRATEGIAS</a:t>
            </a:r>
          </a:p>
        </p:txBody>
      </p:sp>
    </p:spTree>
    <p:extLst>
      <p:ext uri="{BB962C8B-B14F-4D97-AF65-F5344CB8AC3E}">
        <p14:creationId xmlns:p14="http://schemas.microsoft.com/office/powerpoint/2010/main" val="369174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248</Words>
  <Application>Microsoft Office PowerPoint</Application>
  <PresentationFormat>Panorámica</PresentationFormat>
  <Paragraphs>135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Ignacio Contreras Uribe</dc:creator>
  <cp:lastModifiedBy>Omar Ignacio Contreras Uribe</cp:lastModifiedBy>
  <cp:revision>4</cp:revision>
  <dcterms:created xsi:type="dcterms:W3CDTF">2021-10-25T18:33:04Z</dcterms:created>
  <dcterms:modified xsi:type="dcterms:W3CDTF">2021-10-27T14:35:22Z</dcterms:modified>
</cp:coreProperties>
</file>